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723" r:id="rId2"/>
    <p:sldId id="711" r:id="rId3"/>
    <p:sldId id="721" r:id="rId4"/>
    <p:sldId id="712" r:id="rId5"/>
    <p:sldId id="713" r:id="rId6"/>
    <p:sldId id="312" r:id="rId7"/>
    <p:sldId id="716" r:id="rId8"/>
    <p:sldId id="714" r:id="rId9"/>
    <p:sldId id="715" r:id="rId10"/>
    <p:sldId id="429" r:id="rId11"/>
    <p:sldId id="314" r:id="rId12"/>
    <p:sldId id="436" r:id="rId13"/>
    <p:sldId id="430" r:id="rId14"/>
    <p:sldId id="478" r:id="rId15"/>
    <p:sldId id="479" r:id="rId16"/>
    <p:sldId id="480" r:id="rId17"/>
    <p:sldId id="481" r:id="rId18"/>
    <p:sldId id="482" r:id="rId19"/>
    <p:sldId id="483" r:id="rId20"/>
    <p:sldId id="318" r:id="rId21"/>
    <p:sldId id="709" r:id="rId22"/>
    <p:sldId id="710" r:id="rId23"/>
    <p:sldId id="699" r:id="rId24"/>
    <p:sldId id="717" r:id="rId25"/>
    <p:sldId id="431" r:id="rId26"/>
    <p:sldId id="319" r:id="rId27"/>
    <p:sldId id="718" r:id="rId28"/>
    <p:sldId id="432" r:id="rId29"/>
    <p:sldId id="321" r:id="rId30"/>
    <p:sldId id="323" r:id="rId31"/>
    <p:sldId id="485" r:id="rId32"/>
    <p:sldId id="722" r:id="rId33"/>
    <p:sldId id="433" r:id="rId34"/>
    <p:sldId id="71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563"/>
  </p:normalViewPr>
  <p:slideViewPr>
    <p:cSldViewPr snapToGrid="0">
      <p:cViewPr varScale="1">
        <p:scale>
          <a:sx n="94" d="100"/>
          <a:sy n="94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5/18/20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5/18/20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BE87C8-39FB-0E47-A6F1-DF7857FDB6F4}" type="datetime1">
              <a:rPr lang="en-US" smtClean="0"/>
              <a:t>5/18/20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ellenthompson.ca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9CB-0205-5641-A34C-81A3A3CAE070}" type="datetime1">
              <a:rPr lang="en-US" smtClean="0"/>
              <a:t>5/18/20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1563A69B-AD9D-F049-B2A5-2BA1D7C26104}" type="datetime1">
              <a:rPr lang="en-US" smtClean="0"/>
              <a:t>5/18/20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9A77-7C49-9847-B7BB-ACFBD460BC34}" type="datetime1">
              <a:rPr lang="en-US" smtClean="0"/>
              <a:t>5/18/20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834489-3EB0-9449-AB63-114692AC6D69}" type="datetime1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ellenthompson.ca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572E-7763-DF4E-B81F-653EF9484BCC}" type="datetime1">
              <a:rPr lang="en-US" smtClean="0"/>
              <a:t>5/18/20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EAB-9FD5-AB4E-8836-257F0B12868C}" type="datetime1">
              <a:rPr lang="en-US" smtClean="0"/>
              <a:t>5/18/20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8C44-6816-DF4B-9191-C530A0471997}" type="datetime1">
              <a:rPr lang="en-US" smtClean="0"/>
              <a:t>5/18/20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62AA-00A8-094A-9E9B-93D3D3F08EEB}" type="datetime1">
              <a:rPr lang="en-US" smtClean="0"/>
              <a:t>5/18/20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50C-7A92-C84B-9BE6-84D4A9313292}" type="datetime1">
              <a:rPr lang="en-US" smtClean="0"/>
              <a:t>5/18/20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F9C5-0CFE-A941-A02E-75DF1A8BED13}" type="datetime1">
              <a:rPr lang="en-US" smtClean="0"/>
              <a:t>5/18/20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48BB1E22-F17E-E649-A00A-FB638BAD367E}" type="datetime1">
              <a:rPr lang="en-US" smtClean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ellenthompson.ca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5Z709J2eo?feature=oemb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IB MATH: </a:t>
            </a:r>
            <a:br>
              <a:rPr lang="en-US" dirty="0"/>
            </a:br>
            <a:r>
              <a:rPr lang="en-US" dirty="0"/>
              <a:t>Explaining </a:t>
            </a:r>
            <a:r>
              <a:rPr lang="en-US"/>
              <a:t>the IA criteria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DCD021-0AFF-6A41-8B42-E30D689D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BE209-B444-254C-B927-A0A2D4307E73}"/>
              </a:ext>
            </a:extLst>
          </p:cNvPr>
          <p:cNvSpPr txBox="1"/>
          <p:nvPr/>
        </p:nvSpPr>
        <p:spPr>
          <a:xfrm>
            <a:off x="3175199" y="4690533"/>
            <a:ext cx="850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presentation for students </a:t>
            </a:r>
          </a:p>
        </p:txBody>
      </p:sp>
    </p:spTree>
    <p:extLst>
      <p:ext uri="{BB962C8B-B14F-4D97-AF65-F5344CB8AC3E}">
        <p14:creationId xmlns:p14="http://schemas.microsoft.com/office/powerpoint/2010/main" val="35098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A: Presentation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rubric wording:</a:t>
            </a:r>
          </a:p>
          <a:p>
            <a:pPr marL="0" indent="0">
              <a:buNone/>
            </a:pPr>
            <a:r>
              <a:rPr lang="en-US" sz="2800" dirty="0"/>
              <a:t>	0 – nothing</a:t>
            </a:r>
          </a:p>
          <a:p>
            <a:pPr marL="0" indent="0">
              <a:buNone/>
            </a:pPr>
            <a:r>
              <a:rPr lang="en-US" sz="2800" dirty="0"/>
              <a:t>	1 – SOME coherence </a:t>
            </a:r>
            <a:r>
              <a:rPr lang="en-US" sz="2800" b="1" dirty="0">
                <a:solidFill>
                  <a:srgbClr val="FF0000"/>
                </a:solidFill>
              </a:rPr>
              <a:t>OR</a:t>
            </a:r>
            <a:r>
              <a:rPr lang="en-US" sz="2800" dirty="0"/>
              <a:t> SOME organization</a:t>
            </a:r>
          </a:p>
          <a:p>
            <a:pPr marL="0" indent="0">
              <a:buNone/>
            </a:pPr>
            <a:r>
              <a:rPr lang="en-US" sz="2800" dirty="0"/>
              <a:t>	2 – SOME coherence </a:t>
            </a:r>
            <a:r>
              <a:rPr lang="en-US" sz="2800" b="1" dirty="0">
                <a:solidFill>
                  <a:srgbClr val="FF0000"/>
                </a:solidFill>
              </a:rPr>
              <a:t>AND</a:t>
            </a:r>
            <a:r>
              <a:rPr lang="en-US" sz="2800" dirty="0"/>
              <a:t> SOME organization</a:t>
            </a:r>
          </a:p>
          <a:p>
            <a:pPr marL="0" indent="0">
              <a:buNone/>
            </a:pPr>
            <a:r>
              <a:rPr lang="en-US" sz="2800" dirty="0"/>
              <a:t>	3 – coherent </a:t>
            </a:r>
            <a:r>
              <a:rPr lang="en-US" sz="2800" b="1" dirty="0">
                <a:solidFill>
                  <a:srgbClr val="FF0000"/>
                </a:solidFill>
              </a:rPr>
              <a:t>AND</a:t>
            </a:r>
            <a:r>
              <a:rPr lang="en-US" sz="2800" dirty="0"/>
              <a:t> well organized</a:t>
            </a:r>
          </a:p>
          <a:p>
            <a:pPr marL="0" indent="0">
              <a:buNone/>
            </a:pPr>
            <a:r>
              <a:rPr lang="en-US" sz="2800" dirty="0"/>
              <a:t>	4 – coherent, well organized, and concise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005B0-43E3-D343-B2EC-7523C945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41934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B: Mathematical Communication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Math vocabulary &amp; notation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Proper presentation of equation &amp; formulas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Use of Graphs, tables, charts,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etc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for all rounded values</a:t>
                </a:r>
              </a:p>
              <a:p>
                <a:r>
                  <a:rPr lang="en-US" sz="2800" dirty="0"/>
                  <a:t>No computer notation (*, ^, </a:t>
                </a:r>
                <a:r>
                  <a:rPr lang="en-US" sz="2800" dirty="0" err="1"/>
                  <a:t>Sqrt</a:t>
                </a:r>
                <a:r>
                  <a:rPr lang="en-US" sz="2800" dirty="0"/>
                  <a:t>…)</a:t>
                </a:r>
              </a:p>
              <a:p>
                <a:r>
                  <a:rPr lang="en-US" sz="2800" dirty="0"/>
                  <a:t>Graphs have properly labelled axes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4"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48439-3EDB-5A47-8CF4-66AC848A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9975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6293" y="398610"/>
            <a:ext cx="9628632" cy="1362113"/>
          </a:xfrm>
        </p:spPr>
        <p:txBody>
          <a:bodyPr>
            <a:normAutofit/>
          </a:bodyPr>
          <a:lstStyle/>
          <a:p>
            <a:r>
              <a:rPr lang="en-US" sz="4000" dirty="0"/>
              <a:t>B: Mathematical Communication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6293" y="2123016"/>
            <a:ext cx="9628632" cy="3986213"/>
          </a:xfrm>
        </p:spPr>
        <p:txBody>
          <a:bodyPr>
            <a:noAutofit/>
          </a:bodyPr>
          <a:lstStyle/>
          <a:p>
            <a:r>
              <a:rPr lang="en-US" sz="2800" dirty="0"/>
              <a:t>Justification of the chosen degree of accuracy for rounded values in relation to the topic</a:t>
            </a:r>
          </a:p>
          <a:p>
            <a:pPr marL="457200" lvl="1" indent="0">
              <a:buNone/>
            </a:pPr>
            <a:endParaRPr lang="en-US" sz="2600" dirty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sz="2600" dirty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600" dirty="0">
                <a:ea typeface="Cambria Math" panose="02040503050406030204" pitchFamily="18" charset="0"/>
              </a:rPr>
              <a:t>Ex: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094" y="3337142"/>
            <a:ext cx="2199171" cy="1964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2333" y="5329767"/>
            <a:ext cx="27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mph?</a:t>
            </a:r>
          </a:p>
          <a:p>
            <a:r>
              <a:rPr lang="en-US" dirty="0"/>
              <a:t>200.1 mph?</a:t>
            </a:r>
          </a:p>
          <a:p>
            <a:r>
              <a:rPr lang="en-US" dirty="0"/>
              <a:t>200.01 mph?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317"/>
          <a:stretch/>
        </p:blipFill>
        <p:spPr>
          <a:xfrm rot="16200000">
            <a:off x="6285236" y="2852815"/>
            <a:ext cx="1799944" cy="2768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0909" y="5301735"/>
            <a:ext cx="27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mg?</a:t>
            </a:r>
          </a:p>
          <a:p>
            <a:r>
              <a:rPr lang="en-US" dirty="0"/>
              <a:t>0.5 mg?</a:t>
            </a:r>
          </a:p>
          <a:p>
            <a:r>
              <a:rPr lang="en-US" dirty="0"/>
              <a:t>0.005 mg?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2BB26-FCA1-1142-A7D4-EDE893FF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ellenthompson.ca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B: Mathematical Communication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0160" y="2289603"/>
            <a:ext cx="9628632" cy="3986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rubric wording:</a:t>
            </a:r>
          </a:p>
          <a:p>
            <a:pPr marL="0" indent="0">
              <a:buNone/>
            </a:pPr>
            <a:r>
              <a:rPr lang="en-US" sz="2800" dirty="0"/>
              <a:t>	0 – nothing</a:t>
            </a:r>
          </a:p>
          <a:p>
            <a:pPr marL="0" indent="0">
              <a:buNone/>
            </a:pPr>
            <a:r>
              <a:rPr lang="en-US" sz="2800" dirty="0"/>
              <a:t>	1 – some, </a:t>
            </a:r>
            <a:r>
              <a:rPr lang="en-US" sz="2800" dirty="0">
                <a:solidFill>
                  <a:srgbClr val="FF0000"/>
                </a:solidFill>
              </a:rPr>
              <a:t>partially</a:t>
            </a:r>
            <a:r>
              <a:rPr lang="en-US" sz="2800" dirty="0"/>
              <a:t> appropriate</a:t>
            </a:r>
          </a:p>
          <a:p>
            <a:pPr marL="0" indent="0">
              <a:buNone/>
            </a:pPr>
            <a:r>
              <a:rPr lang="en-US" sz="2800" dirty="0"/>
              <a:t>	2 – some, appropriate</a:t>
            </a:r>
          </a:p>
          <a:p>
            <a:pPr marL="0" indent="0">
              <a:buNone/>
            </a:pPr>
            <a:r>
              <a:rPr lang="en-US" sz="2800" dirty="0"/>
              <a:t>	3 – relevant, appropriate,</a:t>
            </a:r>
            <a:r>
              <a:rPr lang="en-US" sz="2800" dirty="0">
                <a:solidFill>
                  <a:srgbClr val="FF0000"/>
                </a:solidFill>
              </a:rPr>
              <a:t> mostly </a:t>
            </a:r>
            <a:r>
              <a:rPr lang="en-US" sz="2800" dirty="0"/>
              <a:t>consistent</a:t>
            </a:r>
          </a:p>
          <a:p>
            <a:pPr marL="0" indent="0">
              <a:buNone/>
            </a:pPr>
            <a:r>
              <a:rPr lang="en-US" sz="2800" dirty="0"/>
              <a:t>	4 – relevant, appropriate, consistent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5B695E-F1AB-AE40-9E60-32EF6EA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1375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Lets play a game!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42556" r="14099" b="33285"/>
          <a:stretch/>
        </p:blipFill>
        <p:spPr bwMode="auto">
          <a:xfrm>
            <a:off x="999461" y="2158409"/>
            <a:ext cx="7589504" cy="3987210"/>
          </a:xfrm>
          <a:prstGeom prst="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76193" y="3090553"/>
            <a:ext cx="2975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might this graph be about?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11844-0FBA-794E-8B4C-73F60148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13326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label axes of a graph </a:t>
            </a:r>
            <a:r>
              <a:rPr lang="en-US" dirty="0" err="1"/>
              <a:t>Con’t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t="37839" r="13719" b="33435"/>
          <a:stretch/>
        </p:blipFill>
        <p:spPr bwMode="auto">
          <a:xfrm>
            <a:off x="1871330" y="2073348"/>
            <a:ext cx="8245989" cy="4573741"/>
          </a:xfrm>
          <a:prstGeom prst="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CF63B-6CDB-C742-82DF-C61FD1E8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547874F1-2FDE-9141-8F5D-146DE58ED60F}"/>
              </a:ext>
            </a:extLst>
          </p:cNvPr>
          <p:cNvSpPr/>
          <p:nvPr/>
        </p:nvSpPr>
        <p:spPr>
          <a:xfrm>
            <a:off x="3252107" y="2220977"/>
            <a:ext cx="1235749" cy="4253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label axes of a graph </a:t>
            </a:r>
            <a:r>
              <a:rPr lang="en-US" dirty="0" err="1"/>
              <a:t>Con’t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36126" r="9937" b="28414"/>
          <a:stretch/>
        </p:blipFill>
        <p:spPr bwMode="auto">
          <a:xfrm>
            <a:off x="1773324" y="1871301"/>
            <a:ext cx="8642303" cy="4800433"/>
          </a:xfrm>
          <a:prstGeom prst="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637C7-526E-5644-A74F-DF3044BE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8C8739F7-869D-2842-B75F-702792EA5E16}"/>
              </a:ext>
            </a:extLst>
          </p:cNvPr>
          <p:cNvSpPr/>
          <p:nvPr/>
        </p:nvSpPr>
        <p:spPr>
          <a:xfrm>
            <a:off x="10501753" y="6026606"/>
            <a:ext cx="1235749" cy="4253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label axes of a graph </a:t>
            </a:r>
            <a:r>
              <a:rPr lang="en-US" dirty="0" err="1"/>
              <a:t>Con’t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36160" r="8542" b="29457"/>
          <a:stretch/>
        </p:blipFill>
        <p:spPr bwMode="auto">
          <a:xfrm>
            <a:off x="1988289" y="1882357"/>
            <a:ext cx="8554251" cy="4766143"/>
          </a:xfrm>
          <a:prstGeom prst="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66433-5206-814E-9402-898254AB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54996A84-73D1-D849-81FA-1D242D08D144}"/>
              </a:ext>
            </a:extLst>
          </p:cNvPr>
          <p:cNvSpPr/>
          <p:nvPr/>
        </p:nvSpPr>
        <p:spPr>
          <a:xfrm rot="10800000">
            <a:off x="618430" y="3933257"/>
            <a:ext cx="1235749" cy="4253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label axes of a graph </a:t>
            </a:r>
            <a:r>
              <a:rPr lang="en-US" dirty="0" err="1"/>
              <a:t>Con’t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6295" r="10542" b="28646"/>
          <a:stretch/>
        </p:blipFill>
        <p:spPr bwMode="auto">
          <a:xfrm>
            <a:off x="1984342" y="1873791"/>
            <a:ext cx="8220267" cy="4797942"/>
          </a:xfrm>
          <a:prstGeom prst="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D06F1-BC17-AD48-9BC9-D008C853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B73C742-1D86-2244-B9B0-E0A5457076DF}"/>
              </a:ext>
            </a:extLst>
          </p:cNvPr>
          <p:cNvSpPr/>
          <p:nvPr/>
        </p:nvSpPr>
        <p:spPr>
          <a:xfrm rot="10800000">
            <a:off x="662285" y="4127846"/>
            <a:ext cx="1235749" cy="4253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label axes of a graph </a:t>
            </a:r>
            <a:r>
              <a:rPr lang="en-US" dirty="0" err="1"/>
              <a:t>Con’t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32345" r="8412" b="28563"/>
          <a:stretch/>
        </p:blipFill>
        <p:spPr bwMode="auto">
          <a:xfrm>
            <a:off x="1950012" y="1845951"/>
            <a:ext cx="7770518" cy="4730935"/>
          </a:xfrm>
          <a:prstGeom prst="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9C557-474E-E84C-9DEC-35AFB53C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9A1634-078A-B549-8642-E18B3646A810}"/>
              </a:ext>
            </a:extLst>
          </p:cNvPr>
          <p:cNvSpPr/>
          <p:nvPr/>
        </p:nvSpPr>
        <p:spPr>
          <a:xfrm>
            <a:off x="3343564" y="1911500"/>
            <a:ext cx="5061528" cy="333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05F4C956-5ACD-D94E-893B-B81F43857D22}"/>
              </a:ext>
            </a:extLst>
          </p:cNvPr>
          <p:cNvSpPr/>
          <p:nvPr/>
        </p:nvSpPr>
        <p:spPr>
          <a:xfrm>
            <a:off x="8562895" y="1911500"/>
            <a:ext cx="1235749" cy="4253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0C7A-F512-B549-A283-1AE30D3D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Exploration?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1D4C-8F48-E94F-8899-7A544D7D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97" y="2119311"/>
            <a:ext cx="9628632" cy="3986213"/>
          </a:xfrm>
        </p:spPr>
        <p:txBody>
          <a:bodyPr>
            <a:noAutofit/>
          </a:bodyPr>
          <a:lstStyle/>
          <a:p>
            <a:r>
              <a:rPr lang="en-US" sz="2800" dirty="0"/>
              <a:t>Pick an </a:t>
            </a:r>
            <a:r>
              <a:rPr lang="en-US" sz="2800" b="1" dirty="0"/>
              <a:t>area of interest </a:t>
            </a:r>
            <a:r>
              <a:rPr lang="en-US" sz="2800" dirty="0"/>
              <a:t>and write a 12-20 (</a:t>
            </a:r>
            <a:r>
              <a:rPr lang="en-US" sz="2800" dirty="0" err="1"/>
              <a:t>ish</a:t>
            </a:r>
            <a:r>
              <a:rPr lang="en-US" sz="2800" dirty="0"/>
              <a:t>) double spaced paper exploring the math related to it.</a:t>
            </a:r>
          </a:p>
          <a:p>
            <a:r>
              <a:rPr lang="en-US" sz="2800" dirty="0"/>
              <a:t>Use math from the IB syllabus…</a:t>
            </a:r>
          </a:p>
          <a:p>
            <a:r>
              <a:rPr lang="en-US" sz="2800" dirty="0"/>
              <a:t>…Or learn new math that is at </a:t>
            </a:r>
            <a:r>
              <a:rPr lang="en-US" sz="2800" b="1" dirty="0"/>
              <a:t>same level</a:t>
            </a:r>
            <a:r>
              <a:rPr lang="en-US" sz="28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2352-C8EF-5F47-A2EC-CE28E46F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22078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C: Personal Engagement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6160" y="2203449"/>
            <a:ext cx="9628632" cy="3986213"/>
          </a:xfrm>
        </p:spPr>
        <p:txBody>
          <a:bodyPr>
            <a:no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Interest, not excitement!!!!!</a:t>
            </a:r>
          </a:p>
          <a:p>
            <a:r>
              <a:rPr lang="en-US" sz="2800" dirty="0">
                <a:ea typeface="Cambria Math" panose="02040503050406030204" pitchFamily="18" charset="0"/>
              </a:rPr>
              <a:t>Meant to drive the paper forward</a:t>
            </a:r>
          </a:p>
          <a:p>
            <a:r>
              <a:rPr lang="en-US" sz="2800" dirty="0">
                <a:ea typeface="Cambria Math" panose="02040503050406030204" pitchFamily="18" charset="0"/>
              </a:rPr>
              <a:t>Putting your voice into the IA</a:t>
            </a:r>
          </a:p>
          <a:p>
            <a:r>
              <a:rPr lang="en-US" sz="2800" dirty="0">
                <a:ea typeface="Cambria Math" panose="02040503050406030204" pitchFamily="18" charset="0"/>
              </a:rPr>
              <a:t>What makes your IA different than a textbook or website?</a:t>
            </a:r>
          </a:p>
          <a:p>
            <a:r>
              <a:rPr lang="en-US" sz="2800" dirty="0">
                <a:ea typeface="Cambria Math" panose="02040503050406030204" pitchFamily="18" charset="0"/>
              </a:rPr>
              <a:t>Must be evident in the exploration itself.</a:t>
            </a:r>
          </a:p>
          <a:p>
            <a:r>
              <a:rPr lang="en-US" sz="2800" dirty="0">
                <a:ea typeface="Cambria Math" panose="02040503050406030204" pitchFamily="18" charset="0"/>
              </a:rPr>
              <a:t>Not a mark for how hard you worked.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9E7BA9-2F40-1545-8F28-364347A4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11116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C: Personal Engagement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Some ways to add personal engagement: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design your own survey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collect your own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do an experiment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create your own examples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consider historical &amp; global  perspectives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invent your own game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apply your results to a different real-world application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ask meaningful questions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make conjectures and prove them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- learn new math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	- State this in the paper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Cambria Math" panose="02040503050406030204" pitchFamily="18" charset="0"/>
              </a:rPr>
              <a:t>		- Briefly discuss that journey;  any difficulties you faced and how you 			overcame them</a:t>
            </a:r>
          </a:p>
          <a:p>
            <a:pPr marL="0" indent="0">
              <a:buNone/>
            </a:pPr>
            <a:endParaRPr lang="en-US" sz="1200" dirty="0">
              <a:ea typeface="Cambria Math" panose="020405030504060302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D64C2E-DDF8-B54B-80AE-4B711BF4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5053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C: Personal Engagement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Cambria Math" panose="02040503050406030204" pitchFamily="18" charset="0"/>
              </a:rPr>
              <a:t>Note: </a:t>
            </a:r>
          </a:p>
          <a:p>
            <a:pPr marL="0" indent="0">
              <a:buNone/>
            </a:pPr>
            <a:r>
              <a:rPr lang="en-US" sz="2800" dirty="0">
                <a:ea typeface="Cambria Math" panose="02040503050406030204" pitchFamily="18" charset="0"/>
              </a:rPr>
              <a:t>Finding data online is NOT personal engagement.  </a:t>
            </a:r>
          </a:p>
          <a:p>
            <a:pPr marL="0" indent="0">
              <a:buNone/>
            </a:pPr>
            <a:r>
              <a:rPr lang="en-US" sz="2800" dirty="0">
                <a:ea typeface="Cambria Math" panose="02040503050406030204" pitchFamily="18" charset="0"/>
              </a:rPr>
              <a:t>This is just research.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433771-93D9-794B-AD9D-70FD72B6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283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C: Personal Engagement </a:t>
            </a:r>
            <a:r>
              <a:rPr lang="en-US" sz="4000" dirty="0" err="1"/>
              <a:t>Con’t</a:t>
            </a:r>
            <a:endParaRPr lang="en-US" sz="36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131235-A80B-4A40-9ADC-ECB4B973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  <p:pic>
        <p:nvPicPr>
          <p:cNvPr id="3" name="Online Media 2" descr="Doodling in Math Class: Infinity Elephants">
            <a:hlinkClick r:id="" action="ppaction://media"/>
            <a:extLst>
              <a:ext uri="{FF2B5EF4-FFF2-40B4-BE49-F238E27FC236}">
                <a16:creationId xmlns:a16="http://schemas.microsoft.com/office/drawing/2014/main" id="{2DB183B6-6680-4E48-BABD-9600560448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0593" y="1908003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C: Personal Engagement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In the video, how did Vi show her personal engagement?</a:t>
            </a:r>
          </a:p>
          <a:p>
            <a:pPr marL="0" indent="0">
              <a:buNone/>
            </a:pPr>
            <a:r>
              <a:rPr lang="en-US" sz="2800" dirty="0"/>
              <a:t>What did she say?</a:t>
            </a:r>
          </a:p>
          <a:p>
            <a:pPr marL="0" indent="0">
              <a:buNone/>
            </a:pPr>
            <a:r>
              <a:rPr lang="en-US" sz="2800" dirty="0"/>
              <a:t>What kinds of rhetorical questions did she ask?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6D210C-D3DB-5D40-8234-05EE7FD7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2217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C: Personal Engagement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rubric wording:</a:t>
            </a:r>
          </a:p>
          <a:p>
            <a:pPr marL="0" indent="0">
              <a:buNone/>
            </a:pPr>
            <a:r>
              <a:rPr lang="en-US" sz="2800" dirty="0"/>
              <a:t>	0 – nothing</a:t>
            </a:r>
          </a:p>
          <a:p>
            <a:pPr marL="0" indent="0">
              <a:buNone/>
            </a:pPr>
            <a:r>
              <a:rPr lang="en-US" sz="2800" dirty="0"/>
              <a:t>	1 – some</a:t>
            </a:r>
          </a:p>
          <a:p>
            <a:pPr marL="0" indent="0">
              <a:buNone/>
            </a:pPr>
            <a:r>
              <a:rPr lang="en-US" sz="2800" dirty="0"/>
              <a:t>	2 – significant</a:t>
            </a:r>
          </a:p>
          <a:p>
            <a:pPr marL="0" indent="0">
              <a:buNone/>
            </a:pPr>
            <a:r>
              <a:rPr lang="en-US" sz="2800" dirty="0"/>
              <a:t>	3 – outstanding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D54E09-C5D3-F74C-AC12-F73F5509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9084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D: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Reflection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conclusion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summary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Reflection = review = analysis = evaluation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“Looking backwards”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You do math, you reflect!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Must link to aim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Throughout the exploration; not just at the end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D9821A-C5A3-9C45-A245-ECEF673B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27502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D: Reflection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Some ways to add reflection: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discuss your results in relation to your topic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comment on what you learned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talk about what you would do differently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discuss limitations of your results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discuss extensions of your results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comparing different mathematical approaches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discuss implication of your results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discuss strengths &amp; weaknesses of approaches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- consider different perspectives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3EA073-F3F3-E64A-89D9-6D81EF75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12628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D: Reflection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rubric wording:</a:t>
            </a:r>
          </a:p>
          <a:p>
            <a:pPr marL="0" indent="0">
              <a:buNone/>
            </a:pPr>
            <a:r>
              <a:rPr lang="en-US" sz="2800" dirty="0"/>
              <a:t>	0 – nothing</a:t>
            </a:r>
          </a:p>
          <a:p>
            <a:pPr marL="0" indent="0">
              <a:buNone/>
            </a:pPr>
            <a:r>
              <a:rPr lang="en-US" sz="2800" dirty="0"/>
              <a:t>	1 – limited</a:t>
            </a:r>
          </a:p>
          <a:p>
            <a:pPr marL="0" indent="0">
              <a:buNone/>
            </a:pPr>
            <a:r>
              <a:rPr lang="en-US" sz="2800" dirty="0"/>
              <a:t>	2 – meaningful</a:t>
            </a:r>
          </a:p>
          <a:p>
            <a:pPr marL="0" indent="0">
              <a:buNone/>
            </a:pPr>
            <a:r>
              <a:rPr lang="en-US" sz="2800" dirty="0"/>
              <a:t>	3 – substantial &amp; critical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32D87F-20FE-9B40-A9A2-59CC6131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18526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E: Use of Mathematics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Cambria Math" panose="02040503050406030204" pitchFamily="18" charset="0"/>
              </a:rPr>
              <a:t>Note: </a:t>
            </a:r>
          </a:p>
          <a:p>
            <a:pPr marL="0" indent="0">
              <a:buNone/>
            </a:pPr>
            <a:r>
              <a:rPr lang="en-US" sz="2800" dirty="0">
                <a:ea typeface="Cambria Math" panose="02040503050406030204" pitchFamily="18" charset="0"/>
              </a:rPr>
              <a:t>This is the only criteria that differs from SL to HL.</a:t>
            </a:r>
          </a:p>
          <a:p>
            <a:pPr marL="0" indent="0">
              <a:buNone/>
            </a:pPr>
            <a:r>
              <a:rPr lang="en-US" sz="2800" dirty="0">
                <a:ea typeface="Cambria Math" panose="02040503050406030204" pitchFamily="18" charset="0"/>
              </a:rPr>
              <a:t>There is no distinction between AA and AI.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418342-D68D-2045-99A4-A6802BD44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3893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0C7A-F512-B549-A283-1AE30D3D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 I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1D4C-8F48-E94F-8899-7A544D7D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97" y="2119311"/>
            <a:ext cx="9628632" cy="3986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format:</a:t>
            </a:r>
          </a:p>
          <a:p>
            <a:pPr lvl="1"/>
            <a:r>
              <a:rPr lang="en-US" sz="2800" dirty="0"/>
              <a:t>Briefly introduce the topic</a:t>
            </a:r>
          </a:p>
          <a:p>
            <a:pPr lvl="1"/>
            <a:r>
              <a:rPr lang="en-US" sz="2800" dirty="0"/>
              <a:t>state the aim</a:t>
            </a:r>
          </a:p>
          <a:p>
            <a:pPr lvl="1"/>
            <a:r>
              <a:rPr lang="en-US" sz="2800" dirty="0"/>
              <a:t>do some math</a:t>
            </a:r>
          </a:p>
          <a:p>
            <a:pPr lvl="1"/>
            <a:r>
              <a:rPr lang="en-US" sz="2800" dirty="0"/>
              <a:t>reflect on it</a:t>
            </a:r>
          </a:p>
          <a:p>
            <a:pPr lvl="1"/>
            <a:r>
              <a:rPr lang="en-US" sz="2800" dirty="0"/>
              <a:t>repeat as needed</a:t>
            </a:r>
          </a:p>
          <a:p>
            <a:pPr lvl="1"/>
            <a:r>
              <a:rPr lang="en-US" sz="2800" dirty="0"/>
              <a:t>conclude</a:t>
            </a:r>
          </a:p>
          <a:p>
            <a:pPr lvl="1"/>
            <a:r>
              <a:rPr lang="en-US" sz="2800" dirty="0"/>
              <a:t>add personal engagement along the way</a:t>
            </a:r>
          </a:p>
          <a:p>
            <a:pPr lvl="1"/>
            <a:r>
              <a:rPr lang="en-US" sz="2800" dirty="0"/>
              <a:t>Properly cite all your sources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2352-C8EF-5F47-A2EC-CE28E46F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9332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E: Use of Mathematics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More than just using correct math.</a:t>
            </a:r>
          </a:p>
          <a:p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</a:rPr>
              <a:t>Knowledge &amp; understanding </a:t>
            </a:r>
            <a:r>
              <a:rPr lang="en-US" sz="2800" dirty="0">
                <a:ea typeface="Cambria Math" panose="02040503050406030204" pitchFamily="18" charset="0"/>
              </a:rPr>
              <a:t>must be shown.</a:t>
            </a:r>
          </a:p>
          <a:p>
            <a:r>
              <a:rPr lang="en-US" sz="2800" dirty="0">
                <a:ea typeface="Cambria Math" panose="02040503050406030204" pitchFamily="18" charset="0"/>
              </a:rPr>
              <a:t>The math used must relate to the aim.</a:t>
            </a:r>
          </a:p>
          <a:p>
            <a:pPr lvl="1"/>
            <a:endParaRPr lang="en-US" sz="2800" dirty="0"/>
          </a:p>
          <a:p>
            <a:endParaRPr lang="en-US" sz="2800" dirty="0">
              <a:ea typeface="Cambria Math" panose="020405030504060302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54F419-3D12-2946-BFDA-D15811AA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1396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E: Use of Mathematics SL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rubric wording for </a:t>
            </a:r>
            <a:r>
              <a:rPr lang="en-US" sz="2800" b="1" dirty="0"/>
              <a:t>SL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000" dirty="0"/>
              <a:t>0 – nothing</a:t>
            </a:r>
          </a:p>
          <a:p>
            <a:pPr marL="0" indent="0">
              <a:buNone/>
            </a:pPr>
            <a:r>
              <a:rPr lang="en-US" sz="2000" dirty="0"/>
              <a:t>	1 – relevant math/no understanding shown</a:t>
            </a:r>
          </a:p>
          <a:p>
            <a:pPr marL="0" indent="0">
              <a:buNone/>
            </a:pPr>
            <a:r>
              <a:rPr lang="en-US" sz="2000" dirty="0"/>
              <a:t>	2 – relevant math/limited understanding shown</a:t>
            </a:r>
          </a:p>
          <a:p>
            <a:pPr marL="0" indent="0">
              <a:buNone/>
            </a:pPr>
            <a:r>
              <a:rPr lang="en-US" sz="2000" dirty="0"/>
              <a:t>	3 – SL level math/</a:t>
            </a:r>
            <a:r>
              <a:rPr lang="en-US" sz="2000" b="1" dirty="0">
                <a:solidFill>
                  <a:srgbClr val="FF0000"/>
                </a:solidFill>
              </a:rPr>
              <a:t>limited </a:t>
            </a:r>
            <a:r>
              <a:rPr lang="en-US" sz="2000" dirty="0"/>
              <a:t>understanding shown</a:t>
            </a:r>
          </a:p>
          <a:p>
            <a:pPr marL="0" indent="0">
              <a:buNone/>
            </a:pPr>
            <a:r>
              <a:rPr lang="en-US" sz="2000" dirty="0"/>
              <a:t>	4 – SL level math/</a:t>
            </a:r>
            <a:r>
              <a:rPr lang="en-US" sz="2000" b="1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understanding shown/partially correct</a:t>
            </a:r>
          </a:p>
          <a:p>
            <a:pPr marL="0" indent="0">
              <a:buNone/>
            </a:pPr>
            <a:r>
              <a:rPr lang="en-US" sz="2000" dirty="0"/>
              <a:t>	5 – SL level math/</a:t>
            </a:r>
            <a:r>
              <a:rPr lang="en-US" sz="2000" b="1" dirty="0">
                <a:solidFill>
                  <a:srgbClr val="FF0000"/>
                </a:solidFill>
              </a:rPr>
              <a:t>good</a:t>
            </a:r>
            <a:r>
              <a:rPr lang="en-US" sz="2000" dirty="0"/>
              <a:t> understanding shown/mostly correct</a:t>
            </a:r>
          </a:p>
          <a:p>
            <a:pPr marL="0" indent="0">
              <a:buNone/>
            </a:pPr>
            <a:r>
              <a:rPr lang="en-US" sz="2000" dirty="0"/>
              <a:t>	6 – SL level math/</a:t>
            </a:r>
            <a:r>
              <a:rPr lang="en-US" sz="2000" b="1" dirty="0">
                <a:solidFill>
                  <a:srgbClr val="FF0000"/>
                </a:solidFill>
              </a:rPr>
              <a:t>thorough</a:t>
            </a:r>
            <a:r>
              <a:rPr lang="en-US" sz="2000" dirty="0"/>
              <a:t> understanding shown/correct</a:t>
            </a: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8EA56-D8A9-9943-839C-C1E200EC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17391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E: Use of Mathematics </a:t>
            </a:r>
            <a:r>
              <a:rPr lang="en-US" sz="4000" dirty="0" err="1"/>
              <a:t>Con’t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Cambria Math" panose="02040503050406030204" pitchFamily="18" charset="0"/>
              </a:rPr>
              <a:t>For HL, must show </a:t>
            </a:r>
            <a:r>
              <a:rPr lang="en-US" sz="2800" b="1" dirty="0" err="1">
                <a:ea typeface="Cambria Math" panose="02040503050406030204" pitchFamily="18" charset="0"/>
              </a:rPr>
              <a:t>rigour</a:t>
            </a:r>
            <a:r>
              <a:rPr lang="en-US" sz="2800" b="1" dirty="0">
                <a:ea typeface="Cambria Math" panose="02040503050406030204" pitchFamily="18" charset="0"/>
              </a:rPr>
              <a:t> </a:t>
            </a:r>
            <a:r>
              <a:rPr lang="en-US" sz="2800" dirty="0">
                <a:ea typeface="Cambria Math" panose="02040503050406030204" pitchFamily="18" charset="0"/>
              </a:rPr>
              <a:t>and</a:t>
            </a:r>
            <a:r>
              <a:rPr lang="en-US" sz="2800" b="1" dirty="0">
                <a:ea typeface="Cambria Math" panose="02040503050406030204" pitchFamily="18" charset="0"/>
              </a:rPr>
              <a:t> sophistication </a:t>
            </a:r>
          </a:p>
          <a:p>
            <a:pPr marL="0" indent="0">
              <a:buNone/>
            </a:pPr>
            <a:endParaRPr lang="en-US" sz="2800" b="1" dirty="0">
              <a:ea typeface="Cambria Math" panose="02040503050406030204" pitchFamily="18" charset="0"/>
            </a:endParaRPr>
          </a:p>
          <a:p>
            <a:pPr lvl="1"/>
            <a:r>
              <a:rPr lang="en-CA" sz="2800" b="1" dirty="0"/>
              <a:t>Rigour</a:t>
            </a:r>
            <a:r>
              <a:rPr lang="en-CA" sz="2800" dirty="0"/>
              <a:t>: clarity of logic and language when making 	mathematical argument and calculations.  Mathematical 	claims must be justified or proven</a:t>
            </a:r>
          </a:p>
          <a:p>
            <a:pPr marL="457200" lvl="1" indent="0">
              <a:buNone/>
            </a:pPr>
            <a:endParaRPr lang="en-CA" sz="2800" dirty="0"/>
          </a:p>
          <a:p>
            <a:pPr lvl="1"/>
            <a:r>
              <a:rPr lang="en-CA" sz="2800" b="1" dirty="0"/>
              <a:t>Sophistication</a:t>
            </a:r>
            <a:r>
              <a:rPr lang="en-CA" sz="2800" dirty="0"/>
              <a:t>: HL topics or SL topics used beyond what is expected from an SL student</a:t>
            </a:r>
          </a:p>
          <a:p>
            <a:pPr lvl="1"/>
            <a:endParaRPr lang="en-US" sz="2800" dirty="0"/>
          </a:p>
          <a:p>
            <a:endParaRPr lang="en-US" sz="2800" dirty="0">
              <a:ea typeface="Cambria Math" panose="020405030504060302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54F419-3D12-2946-BFDA-D15811AA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42085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E: Use of Mathematics HL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rubric wording for </a:t>
            </a:r>
            <a:r>
              <a:rPr lang="en-US" sz="2000" b="1" dirty="0"/>
              <a:t>HL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	0 </a:t>
            </a:r>
            <a:r>
              <a:rPr lang="mr-IN" sz="2000" dirty="0"/>
              <a:t>–</a:t>
            </a:r>
            <a:r>
              <a:rPr lang="en-US" sz="2000" dirty="0"/>
              <a:t> nothing</a:t>
            </a:r>
          </a:p>
          <a:p>
            <a:pPr marL="0" indent="0">
              <a:buNone/>
            </a:pPr>
            <a:r>
              <a:rPr lang="en-US" sz="2000" dirty="0"/>
              <a:t>	1 </a:t>
            </a:r>
            <a:r>
              <a:rPr lang="mr-IN" sz="2000" dirty="0"/>
              <a:t>–</a:t>
            </a:r>
            <a:r>
              <a:rPr lang="en-US" sz="2000" dirty="0"/>
              <a:t> no HL math/limited understanding</a:t>
            </a:r>
          </a:p>
          <a:p>
            <a:pPr marL="0" indent="0">
              <a:buNone/>
            </a:pPr>
            <a:r>
              <a:rPr lang="en-US" sz="2000" dirty="0"/>
              <a:t>	2 </a:t>
            </a:r>
            <a:r>
              <a:rPr lang="mr-IN" sz="2000" dirty="0"/>
              <a:t>–</a:t>
            </a:r>
            <a:r>
              <a:rPr lang="en-US" sz="2000" dirty="0"/>
              <a:t> no HL math/</a:t>
            </a:r>
            <a:r>
              <a:rPr lang="en-US" sz="2000" b="1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understanding/partially correct</a:t>
            </a:r>
          </a:p>
          <a:p>
            <a:pPr marL="0" indent="0">
              <a:buNone/>
            </a:pPr>
            <a:r>
              <a:rPr lang="en-US" sz="2000" dirty="0"/>
              <a:t>	3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correct</a:t>
            </a:r>
            <a:r>
              <a:rPr lang="en-US" sz="2000" dirty="0"/>
              <a:t> HL math/</a:t>
            </a:r>
            <a:r>
              <a:rPr lang="en-US" sz="2000" b="1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understanding</a:t>
            </a:r>
          </a:p>
          <a:p>
            <a:pPr marL="0" indent="0">
              <a:buNone/>
            </a:pPr>
            <a:r>
              <a:rPr lang="en-US" sz="2000" dirty="0"/>
              <a:t>	4 </a:t>
            </a:r>
            <a:r>
              <a:rPr lang="mr-IN" sz="2000" dirty="0"/>
              <a:t>–</a:t>
            </a:r>
            <a:r>
              <a:rPr lang="en-US" sz="2000" dirty="0"/>
              <a:t> correct HL math/</a:t>
            </a:r>
            <a:r>
              <a:rPr lang="en-US" sz="2000" b="1" dirty="0">
                <a:solidFill>
                  <a:srgbClr val="FF0000"/>
                </a:solidFill>
              </a:rPr>
              <a:t>good</a:t>
            </a:r>
            <a:r>
              <a:rPr lang="en-US" sz="2000" dirty="0"/>
              <a:t> understanding</a:t>
            </a:r>
          </a:p>
          <a:p>
            <a:pPr marL="0" indent="0">
              <a:buNone/>
            </a:pPr>
            <a:r>
              <a:rPr lang="en-US" sz="2000" dirty="0"/>
              <a:t>	5 </a:t>
            </a:r>
            <a:r>
              <a:rPr lang="mr-IN" sz="2000" dirty="0"/>
              <a:t>–</a:t>
            </a:r>
            <a:r>
              <a:rPr lang="en-CA" sz="2000" dirty="0"/>
              <a:t> correct HL math/sophistication </a:t>
            </a:r>
            <a:r>
              <a:rPr lang="en-CA" sz="2000" b="1" dirty="0">
                <a:solidFill>
                  <a:srgbClr val="FF0000"/>
                </a:solidFill>
              </a:rPr>
              <a:t>or</a:t>
            </a:r>
            <a:r>
              <a:rPr lang="en-CA" sz="2000" dirty="0"/>
              <a:t> rigour/</a:t>
            </a:r>
            <a:r>
              <a:rPr lang="en-CA" sz="2000" b="1" dirty="0">
                <a:solidFill>
                  <a:srgbClr val="FF0000"/>
                </a:solidFill>
              </a:rPr>
              <a:t>thorough</a:t>
            </a:r>
            <a:r>
              <a:rPr lang="en-CA" sz="2000" dirty="0"/>
              <a:t> understanding</a:t>
            </a:r>
          </a:p>
          <a:p>
            <a:pPr marL="0" indent="0">
              <a:buNone/>
            </a:pPr>
            <a:r>
              <a:rPr lang="en-CA" sz="2000" dirty="0"/>
              <a:t>	6 </a:t>
            </a:r>
            <a:r>
              <a:rPr lang="mr-IN" sz="2000" dirty="0"/>
              <a:t>–</a:t>
            </a:r>
            <a:r>
              <a:rPr lang="en-CA" sz="2000" dirty="0"/>
              <a:t> correct </a:t>
            </a:r>
            <a:r>
              <a:rPr lang="en-CA" sz="2000" b="1" dirty="0">
                <a:solidFill>
                  <a:srgbClr val="FF0000"/>
                </a:solidFill>
              </a:rPr>
              <a:t>precise</a:t>
            </a:r>
            <a:r>
              <a:rPr lang="en-CA" sz="2000" dirty="0"/>
              <a:t> HL math/sophistication </a:t>
            </a:r>
            <a:r>
              <a:rPr lang="en-CA" sz="2000" b="1" dirty="0">
                <a:solidFill>
                  <a:srgbClr val="FF0000"/>
                </a:solidFill>
              </a:rPr>
              <a:t>and</a:t>
            </a:r>
            <a:r>
              <a:rPr lang="en-CA" sz="2000" dirty="0"/>
              <a:t> rigour/thorough understanding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12095-E6B3-1143-B64B-77EA711F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0545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IB DP Mathematics: Analysis and Approaches Guide, first assessment 2021</a:t>
            </a:r>
          </a:p>
          <a:p>
            <a:r>
              <a:rPr lang="en-US" sz="2000" dirty="0"/>
              <a:t>IB DP Mathematics: Analysis and Approaches Teacher Support Material, first assessment 2021</a:t>
            </a:r>
          </a:p>
          <a:p>
            <a:r>
              <a:rPr lang="en-US" sz="2000" dirty="0"/>
              <a:t>IB DP Mathematics: Applications and Interpretation Guide, first assessment 2021</a:t>
            </a:r>
          </a:p>
          <a:p>
            <a:r>
              <a:rPr lang="en-US" sz="2000" dirty="0"/>
              <a:t>IB DP Mathematics: Applications and Interpretation Teacher Support Material, first assessment 2021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12095-E6B3-1143-B64B-77EA711F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21224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836B-26B6-584D-AF9E-D0F4D630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 I need to submit?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C2238-F62D-CE46-A34F-CFD15C0E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There are three different submissions during the process, with teacher feedback at each stage</a:t>
            </a:r>
          </a:p>
          <a:p>
            <a:pPr marL="231775" lvl="1" indent="0">
              <a:lnSpc>
                <a:spcPct val="150000"/>
              </a:lnSpc>
              <a:buNone/>
            </a:pPr>
            <a:r>
              <a:rPr lang="en-US" sz="2800" dirty="0"/>
              <a:t>	1) Topic proposal</a:t>
            </a:r>
          </a:p>
          <a:p>
            <a:pPr marL="231775" lvl="1" indent="0">
              <a:lnSpc>
                <a:spcPct val="150000"/>
              </a:lnSpc>
              <a:buNone/>
            </a:pPr>
            <a:r>
              <a:rPr lang="en-US" sz="2800" dirty="0"/>
              <a:t>	2) Draft exploration</a:t>
            </a:r>
          </a:p>
          <a:p>
            <a:pPr marL="231775" lvl="1" indent="0">
              <a:lnSpc>
                <a:spcPct val="150000"/>
              </a:lnSpc>
              <a:buNone/>
            </a:pPr>
            <a:r>
              <a:rPr lang="en-US" sz="2800" dirty="0"/>
              <a:t>	3) Final version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00E56-9002-BF4E-AB6C-30C3BBF4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9672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B3A-AD36-4A42-A050-C9231E4F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B15FB-2722-6D49-BA6A-128B6EF8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A: Presentation				4 marks</a:t>
            </a:r>
          </a:p>
          <a:p>
            <a:pPr marL="0" indent="0">
              <a:buNone/>
            </a:pPr>
            <a:r>
              <a:rPr lang="en-US" sz="2800" dirty="0"/>
              <a:t>B: Mathematical Communication	4 marks</a:t>
            </a:r>
          </a:p>
          <a:p>
            <a:pPr marL="0" indent="0">
              <a:buNone/>
            </a:pPr>
            <a:r>
              <a:rPr lang="en-US" sz="2800" dirty="0"/>
              <a:t>C: Personal Engagement			3 marks</a:t>
            </a:r>
          </a:p>
          <a:p>
            <a:pPr marL="0" indent="0">
              <a:buNone/>
            </a:pPr>
            <a:r>
              <a:rPr lang="en-US" sz="2800" dirty="0"/>
              <a:t>D: Reflection				3 marks</a:t>
            </a:r>
          </a:p>
          <a:p>
            <a:pPr marL="0" indent="0">
              <a:buNone/>
            </a:pPr>
            <a:r>
              <a:rPr lang="en-US" sz="2800" dirty="0"/>
              <a:t>E: Use of Mathematics			6 marks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0F5AF-7FCA-2144-9A62-AFEF819F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24182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A: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Must have an explicit and detailed aim</a:t>
            </a:r>
          </a:p>
          <a:p>
            <a:pPr marL="0" indent="0">
              <a:buNone/>
            </a:pPr>
            <a:r>
              <a:rPr lang="en-US" sz="2800" dirty="0"/>
              <a:t>	Bad: 	</a:t>
            </a:r>
            <a:r>
              <a:rPr lang="en-US" sz="2800" b="1" dirty="0">
                <a:solidFill>
                  <a:srgbClr val="0070C0"/>
                </a:solidFill>
              </a:rPr>
              <a:t>To explore the math behind Covid-19</a:t>
            </a:r>
          </a:p>
          <a:p>
            <a:pPr marL="0" indent="0">
              <a:buNone/>
            </a:pPr>
            <a:r>
              <a:rPr lang="en-US" sz="2800" dirty="0"/>
              <a:t>	Good: </a:t>
            </a:r>
            <a:r>
              <a:rPr lang="en-US" sz="2800" b="1" dirty="0">
                <a:solidFill>
                  <a:srgbClr val="FF0000"/>
                </a:solidFill>
              </a:rPr>
              <a:t>To determine a model to predict the number of 		 	cases of Covid-19 in Canada if social distancing 			had not been in place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0B05E9-1CB2-1041-8379-A1B0F75E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3592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A: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“woah” factor</a:t>
            </a:r>
          </a:p>
          <a:p>
            <a:pPr lvl="1"/>
            <a:r>
              <a:rPr lang="en-US" sz="2800" dirty="0"/>
              <a:t>Coherence</a:t>
            </a:r>
          </a:p>
          <a:p>
            <a:pPr marL="914400" lvl="2" indent="0">
              <a:buNone/>
            </a:pPr>
            <a:r>
              <a:rPr lang="en-US" sz="2600" dirty="0"/>
              <a:t>- Logically developed, easy to follow, meets the aim</a:t>
            </a:r>
          </a:p>
          <a:p>
            <a:pPr lvl="1"/>
            <a:r>
              <a:rPr lang="en-US" sz="2800" dirty="0"/>
              <a:t>Conciseness</a:t>
            </a:r>
          </a:p>
          <a:p>
            <a:pPr marL="914400" lvl="2" indent="0">
              <a:buNone/>
            </a:pPr>
            <a:r>
              <a:rPr lang="en-US" sz="2600" dirty="0"/>
              <a:t>- No unnecessary information; everything relates back to aim (max 12ish pages)</a:t>
            </a:r>
          </a:p>
          <a:p>
            <a:r>
              <a:rPr lang="en-US" sz="2800" dirty="0"/>
              <a:t>Repetitive calculations are not condoned.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8BC648-2382-734E-91C7-2E3D853E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2210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A: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Well organized:</a:t>
            </a:r>
          </a:p>
          <a:p>
            <a:pPr marL="0" indent="0">
              <a:buNone/>
            </a:pPr>
            <a:r>
              <a:rPr lang="en-US" sz="2800" dirty="0"/>
              <a:t>	- logical order</a:t>
            </a:r>
          </a:p>
          <a:p>
            <a:pPr marL="0" indent="0">
              <a:buNone/>
            </a:pPr>
            <a:r>
              <a:rPr lang="en-US" sz="2800" dirty="0"/>
              <a:t>	- relevant graphs/tables/charts in the appropriate place</a:t>
            </a:r>
          </a:p>
          <a:p>
            <a:pPr marL="0" indent="0">
              <a:buNone/>
            </a:pPr>
            <a:r>
              <a:rPr lang="en-US" sz="2800" dirty="0"/>
              <a:t>	- appendices used for large data sets, additional 	graphs/tables/charts, survey questions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BEBF5-2A79-1C44-97AC-95864098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0242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A: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Proper citations: </a:t>
            </a:r>
          </a:p>
          <a:p>
            <a:pPr marL="0" indent="0">
              <a:buNone/>
            </a:pPr>
            <a:r>
              <a:rPr lang="en-US" sz="2800" dirty="0"/>
              <a:t>	- graphs/tables where they appear</a:t>
            </a:r>
          </a:p>
          <a:p>
            <a:pPr marL="0" indent="0">
              <a:buNone/>
            </a:pPr>
            <a:r>
              <a:rPr lang="en-US" sz="2800" dirty="0"/>
              <a:t>	- direct quotes when needed</a:t>
            </a:r>
          </a:p>
          <a:p>
            <a:pPr marL="0" indent="0">
              <a:buNone/>
            </a:pPr>
            <a:r>
              <a:rPr lang="en-US" sz="2800" dirty="0"/>
              <a:t>	- bibliography at the end; more than just a list of websites</a:t>
            </a:r>
          </a:p>
          <a:p>
            <a:pPr marL="0" indent="0">
              <a:buNone/>
            </a:pPr>
            <a:r>
              <a:rPr lang="en-US" sz="2800" dirty="0"/>
              <a:t>	- Refer to the IB Citation Guide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7C2E59-BB8D-8543-B3C5-3C859FE9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ellenthompson.ca</a:t>
            </a:r>
          </a:p>
        </p:txBody>
      </p:sp>
    </p:spTree>
    <p:extLst>
      <p:ext uri="{BB962C8B-B14F-4D97-AF65-F5344CB8AC3E}">
        <p14:creationId xmlns:p14="http://schemas.microsoft.com/office/powerpoint/2010/main" val="38302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7154</TotalTime>
  <Words>1382</Words>
  <Application>Microsoft Macintosh PowerPoint</Application>
  <PresentationFormat>Widescreen</PresentationFormat>
  <Paragraphs>220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Cambria Math</vt:lpstr>
      <vt:lpstr>Wingdings</vt:lpstr>
      <vt:lpstr>Educational subjects 16x9</vt:lpstr>
      <vt:lpstr>IB MATH:  Explaining the IA criteria</vt:lpstr>
      <vt:lpstr>What is the Exploration?</vt:lpstr>
      <vt:lpstr>What do I need to do?</vt:lpstr>
      <vt:lpstr>What do I need to submit?</vt:lpstr>
      <vt:lpstr>The Criteria</vt:lpstr>
      <vt:lpstr>A: Presentation</vt:lpstr>
      <vt:lpstr>A: Presentation</vt:lpstr>
      <vt:lpstr>A: Presentation</vt:lpstr>
      <vt:lpstr>A: Presentation</vt:lpstr>
      <vt:lpstr>A: Presentation Con’t</vt:lpstr>
      <vt:lpstr>B: Mathematical Communication</vt:lpstr>
      <vt:lpstr>B: Mathematical Communication Con’t</vt:lpstr>
      <vt:lpstr>B: Mathematical Communication Con’t</vt:lpstr>
      <vt:lpstr>Lets play a game!</vt:lpstr>
      <vt:lpstr>Why we label axes of a graph Con’t!</vt:lpstr>
      <vt:lpstr>Why we label axes of a graph Con’t!</vt:lpstr>
      <vt:lpstr>Why we label axes of a graph Con’t!</vt:lpstr>
      <vt:lpstr>Why we label axes of a graph Con’t!</vt:lpstr>
      <vt:lpstr>Why we label axes of a graph Con’t!</vt:lpstr>
      <vt:lpstr>C: Personal Engagement</vt:lpstr>
      <vt:lpstr>C: Personal Engagement</vt:lpstr>
      <vt:lpstr>C: Personal Engagement</vt:lpstr>
      <vt:lpstr>C: Personal Engagement Con’t</vt:lpstr>
      <vt:lpstr>C: Personal Engagement Con’t</vt:lpstr>
      <vt:lpstr>C: Personal Engagement Con’t</vt:lpstr>
      <vt:lpstr>D: Reflection</vt:lpstr>
      <vt:lpstr>D: Reflection Con’t</vt:lpstr>
      <vt:lpstr>D: Reflection Con’t</vt:lpstr>
      <vt:lpstr>E: Use of Mathematics</vt:lpstr>
      <vt:lpstr>E: Use of Mathematics Con’t</vt:lpstr>
      <vt:lpstr>E: Use of Mathematics SL</vt:lpstr>
      <vt:lpstr>E: Use of Mathematics Con’t</vt:lpstr>
      <vt:lpstr>E: Use of Mathematics HL</vt:lpstr>
      <vt:lpstr>Sources</vt:lpstr>
    </vt:vector>
  </TitlesOfParts>
  <Company>UWC-USA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SL/HL IA</dc:title>
  <dc:creator>Ellen Thompson</dc:creator>
  <cp:lastModifiedBy>Ellen Thompson</cp:lastModifiedBy>
  <cp:revision>1101</cp:revision>
  <dcterms:created xsi:type="dcterms:W3CDTF">2016-10-04T19:47:50Z</dcterms:created>
  <dcterms:modified xsi:type="dcterms:W3CDTF">2020-05-18T15:36:42Z</dcterms:modified>
</cp:coreProperties>
</file>